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304" r:id="rId3"/>
    <p:sldId id="475" r:id="rId4"/>
    <p:sldId id="306" r:id="rId5"/>
    <p:sldId id="491" r:id="rId6"/>
    <p:sldId id="528" r:id="rId7"/>
    <p:sldId id="570" r:id="rId8"/>
    <p:sldId id="529" r:id="rId9"/>
    <p:sldId id="530" r:id="rId10"/>
    <p:sldId id="531" r:id="rId11"/>
    <p:sldId id="571" r:id="rId12"/>
    <p:sldId id="532" r:id="rId13"/>
    <p:sldId id="533" r:id="rId14"/>
    <p:sldId id="534" r:id="rId15"/>
    <p:sldId id="535" r:id="rId16"/>
    <p:sldId id="536" r:id="rId17"/>
    <p:sldId id="541" r:id="rId18"/>
    <p:sldId id="537" r:id="rId19"/>
    <p:sldId id="538" r:id="rId20"/>
    <p:sldId id="539" r:id="rId21"/>
    <p:sldId id="542" r:id="rId22"/>
    <p:sldId id="546" r:id="rId23"/>
    <p:sldId id="543" r:id="rId24"/>
    <p:sldId id="545" r:id="rId25"/>
    <p:sldId id="544" r:id="rId26"/>
    <p:sldId id="548" r:id="rId27"/>
    <p:sldId id="578" r:id="rId28"/>
    <p:sldId id="540" r:id="rId29"/>
    <p:sldId id="547" r:id="rId30"/>
    <p:sldId id="549" r:id="rId31"/>
    <p:sldId id="573" r:id="rId32"/>
    <p:sldId id="572" r:id="rId33"/>
    <p:sldId id="550" r:id="rId34"/>
    <p:sldId id="551" r:id="rId35"/>
    <p:sldId id="575" r:id="rId36"/>
    <p:sldId id="553" r:id="rId37"/>
    <p:sldId id="579" r:id="rId38"/>
    <p:sldId id="554" r:id="rId39"/>
    <p:sldId id="555" r:id="rId40"/>
    <p:sldId id="577" r:id="rId41"/>
    <p:sldId id="576" r:id="rId42"/>
    <p:sldId id="556" r:id="rId43"/>
    <p:sldId id="557" r:id="rId44"/>
    <p:sldId id="558" r:id="rId45"/>
    <p:sldId id="559" r:id="rId46"/>
    <p:sldId id="560" r:id="rId47"/>
    <p:sldId id="561" r:id="rId48"/>
    <p:sldId id="562" r:id="rId49"/>
    <p:sldId id="568" r:id="rId50"/>
    <p:sldId id="563" r:id="rId51"/>
    <p:sldId id="564" r:id="rId52"/>
    <p:sldId id="565" r:id="rId53"/>
    <p:sldId id="566" r:id="rId54"/>
    <p:sldId id="567" r:id="rId55"/>
    <p:sldId id="569" r:id="rId56"/>
    <p:sldId id="343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3B7A"/>
    <a:srgbClr val="00B0F0"/>
    <a:srgbClr val="04748E"/>
    <a:srgbClr val="791924"/>
    <a:srgbClr val="843C0C"/>
    <a:srgbClr val="8497B0"/>
    <a:srgbClr val="0041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291" autoAdjust="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7D17A-26E2-499C-91A9-96386AB26E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3160A9-A307-47F7-8C92-B503F7289F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58258-95EE-489F-9392-554364D73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9/17/2024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5348C-0EDE-4817-BFF8-F636F7A09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2FF11-9C1E-4EC9-A272-174F80281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630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4C952-0583-4AF7-9597-8D9927D9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67F19E-BBB1-4BAD-B61B-02FE9A6BF6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8AD99-94EC-45E5-B1A7-D1986B707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9/17/2024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EE325-F02D-4CB4-8918-920DFB37C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5133D-AFA4-4ACF-9A2A-DE06D8227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458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64614D-C37B-4259-A60F-7A6ECEB380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C70548-7EB6-4B9D-BBAD-FC09CA7662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7C9E0-E62E-4670-8715-611FF6878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9/17/2024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6476D-1603-41F9-9862-006C02323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20965-4F2B-424C-A422-A90B270B1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87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5931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434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8A2A5-0BA4-426F-A18C-7948ECEC5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1036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87AF7-D80E-408B-9C82-12E579D37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8A8E0-128F-4CDF-AB13-B8D68886C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9/17/2024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F3C5A-1F5F-4197-BF0B-32156FDCA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04679-42BC-4AFC-A67F-FB36A75AE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139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45995-2E2D-4414-97D8-F0561A1D2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29033-F93F-42E1-91FF-1EF63FA26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BBC34-E989-436C-B53C-EFF9066DC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9/17/2024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2F5A8-7676-4677-93E6-71CD4677A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A2641-4B08-4ADC-9D39-37FD99F1B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273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6BBFD-E986-4138-8918-933A067C8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D1AA6-386E-40EE-80D6-947AA56544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3DF471-8F6D-4578-851A-B50CE31DCE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E9648-AF5C-4A4D-AFFE-ECC4AB706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9/17/2024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8FECD5-A69A-49F5-8F9C-328C78866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3B8C18-209A-409A-BA1D-0848ADBC9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30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59E0F-B748-4AD8-AAE4-CE953F74C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1DF02-C947-4D91-85DC-F79CE847A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BCB81F-D61B-4416-BB32-5ECECC5B1B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5329B7-3FCE-45A7-84BC-7D3F7A8ED1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799E86-88B8-4727-82A7-DA9EDD9E46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9324BB-7109-4FA6-8DF8-708FB7D3A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9/17/2024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C082E9-5141-4989-ADE3-52384FC56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2E0FE6-8115-4CBB-A8D1-786F406F4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864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B9231-8AB2-4BEB-8C52-B903538D4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E6C20B-2C9F-4FC6-9500-838473090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9/17/2024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C5B985-438B-4F93-B409-4F142D73F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370D04-541C-49CC-BCA2-762850FA8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727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5CED98-FEEB-47F7-8D2F-1A053EFBB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9/17/2024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D8B20A-40D9-424B-B794-CA4DEA4AC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CFE63-983F-418B-BB77-F57A7B869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882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9072D-23A0-40D1-BC7C-4F98548F3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15D43-8D46-4F1F-97E7-9B1DBE35D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28D1B5-2CEF-4416-9840-2AA9771D0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0EF888-1E9D-497D-903C-28AE29DAC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9/17/2024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618657-C3ED-44F7-B91A-D5363A577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1CBF44-A9EC-4788-A268-17D0F4603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172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566BA-45A8-4F9A-8C84-6467CCF93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EB93F0-CE15-490E-A452-40DF8B2063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9347A5-60E6-481D-B3C2-A4C7565CC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E6885-3E58-42A7-B209-3D489499D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9/17/2024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423C72-EBD0-450D-B01F-0D351235E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452DF4-F9DF-4645-9F70-B47D96AFD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914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6ED9FB-450E-41D9-B87C-06E6F14B1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20DAE7-BC80-46B1-8172-51E7FA2C3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0B6DF-0DDE-41B7-971F-A9A76B9B74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53F79-0E51-414F-A35E-576935E829A4}" type="datetimeFigureOut">
              <a:rPr lang="en-US" smtClean="0"/>
              <a:t>9/17/2024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070DD-1A98-453A-B494-0DFB67F5D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F608D-541C-4335-8132-FA463747E7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3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8885"/>
            <a:ext cx="12191999" cy="6866885"/>
            <a:chOff x="0" y="-8885"/>
            <a:chExt cx="12182475" cy="6866885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606"/>
            <a:stretch/>
          </p:blipFill>
          <p:spPr>
            <a:xfrm flipH="1">
              <a:off x="0" y="-8885"/>
              <a:ext cx="2267976" cy="686688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436"/>
            <a:stretch/>
          </p:blipFill>
          <p:spPr>
            <a:xfrm>
              <a:off x="2267976" y="-8885"/>
              <a:ext cx="9914499" cy="6866885"/>
            </a:xfrm>
            <a:prstGeom prst="rect">
              <a:avLst/>
            </a:prstGeom>
          </p:spPr>
        </p:pic>
      </p:grpSp>
      <p:sp>
        <p:nvSpPr>
          <p:cNvPr id="20" name="Rectangle 19"/>
          <p:cNvSpPr/>
          <p:nvPr/>
        </p:nvSpPr>
        <p:spPr>
          <a:xfrm>
            <a:off x="0" y="6592"/>
            <a:ext cx="12191999" cy="6851408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  <a:alpha val="0"/>
                </a:schemeClr>
              </a:gs>
              <a:gs pos="75000">
                <a:schemeClr val="tx1">
                  <a:lumMod val="85000"/>
                  <a:lumOff val="15000"/>
                  <a:alpha val="56000"/>
                </a:schemeClr>
              </a:gs>
              <a:gs pos="100000">
                <a:srgbClr val="282F13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510757" y="-8885"/>
            <a:ext cx="4261268" cy="6866886"/>
            <a:chOff x="510757" y="-8885"/>
            <a:chExt cx="4261268" cy="6866886"/>
          </a:xfrm>
        </p:grpSpPr>
        <p:grpSp>
          <p:nvGrpSpPr>
            <p:cNvPr id="14" name="Group 13"/>
            <p:cNvGrpSpPr/>
            <p:nvPr/>
          </p:nvGrpSpPr>
          <p:grpSpPr>
            <a:xfrm>
              <a:off x="510757" y="-8885"/>
              <a:ext cx="4261268" cy="6866886"/>
              <a:chOff x="510757" y="-8885"/>
              <a:chExt cx="4261268" cy="6866886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510757" y="-8885"/>
                <a:ext cx="4261268" cy="6866886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279400" dist="38100" dir="2700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687008" y="2349535"/>
                <a:ext cx="4085017" cy="4358534"/>
                <a:chOff x="687008" y="2349535"/>
                <a:chExt cx="4085017" cy="4358534"/>
              </a:xfrm>
            </p:grpSpPr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20986" y="6369314"/>
                  <a:ext cx="1445707" cy="338755"/>
                </a:xfrm>
                <a:prstGeom prst="rect">
                  <a:avLst/>
                </a:prstGeom>
              </p:spPr>
            </p:pic>
            <p:sp>
              <p:nvSpPr>
                <p:cNvPr id="11" name="TextBox 10"/>
                <p:cNvSpPr txBox="1"/>
                <p:nvPr/>
              </p:nvSpPr>
              <p:spPr>
                <a:xfrm>
                  <a:off x="708336" y="3662803"/>
                  <a:ext cx="187503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spc="3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Version 1.0</a:t>
                  </a:r>
                </a:p>
              </p:txBody>
            </p:sp>
            <p:sp>
              <p:nvSpPr>
                <p:cNvPr id="6" name="TextBox 5"/>
                <p:cNvSpPr txBox="1"/>
                <p:nvPr/>
              </p:nvSpPr>
              <p:spPr>
                <a:xfrm>
                  <a:off x="687008" y="2349535"/>
                  <a:ext cx="4085017" cy="12977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2600"/>
                    </a:lnSpc>
                  </a:pPr>
                  <a:endParaRPr lang="en-US" sz="3600" b="1" spc="300" dirty="0">
                    <a:solidFill>
                      <a:srgbClr val="002060"/>
                    </a:solidFill>
                    <a:latin typeface="Arial Black" panose="020B0A04020102020204" pitchFamily="34" charset="0"/>
                    <a:cs typeface="Arial" panose="020B0604020202020204" pitchFamily="34" charset="0"/>
                  </a:endParaRPr>
                </a:p>
                <a:p>
                  <a:pPr>
                    <a:lnSpc>
                      <a:spcPts val="3400"/>
                    </a:lnSpc>
                  </a:pPr>
                  <a:r>
                    <a:rPr lang="en-US" sz="2800" b="1" spc="300" dirty="0">
                      <a:solidFill>
                        <a:srgbClr val="002060"/>
                      </a:solidFill>
                      <a:latin typeface="Arial Black" panose="020B0A04020102020204" pitchFamily="34" charset="0"/>
                      <a:cs typeface="Arial" panose="020B0604020202020204" pitchFamily="34" charset="0"/>
                    </a:rPr>
                    <a:t>DATA DISSEMINATION</a:t>
                  </a:r>
                </a:p>
              </p:txBody>
            </p:sp>
          </p:grpSp>
        </p:grp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461" y="6085545"/>
              <a:ext cx="1040636" cy="622524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 flipH="1">
            <a:off x="501079" y="0"/>
            <a:ext cx="45719" cy="6851409"/>
            <a:chOff x="12120394" y="1"/>
            <a:chExt cx="53539" cy="894576"/>
          </a:xfrm>
        </p:grpSpPr>
        <p:sp>
          <p:nvSpPr>
            <p:cNvPr id="22" name="Rectangle 21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174427" y="1165597"/>
            <a:ext cx="2933927" cy="64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561" y="906626"/>
            <a:ext cx="10492746" cy="589928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F971CC-9BBF-809D-05C6-15E150EACAEF}"/>
              </a:ext>
            </a:extLst>
          </p:cNvPr>
          <p:cNvSpPr/>
          <p:nvPr/>
        </p:nvSpPr>
        <p:spPr>
          <a:xfrm flipV="1">
            <a:off x="8638355" y="1421905"/>
            <a:ext cx="870155" cy="43672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08371" y="245468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on the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API 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get the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payload API.</a:t>
            </a:r>
            <a:endParaRPr lang="en-US" sz="1200" spc="11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796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333" y="889655"/>
            <a:ext cx="10200058" cy="595488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F971CC-9BBF-809D-05C6-15E150EACAEF}"/>
              </a:ext>
            </a:extLst>
          </p:cNvPr>
          <p:cNvSpPr/>
          <p:nvPr/>
        </p:nvSpPr>
        <p:spPr>
          <a:xfrm flipV="1">
            <a:off x="1631853" y="1684575"/>
            <a:ext cx="8778240" cy="439266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08371" y="245468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 and use the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Payload API.</a:t>
            </a:r>
            <a:endParaRPr lang="en-US" sz="1200" spc="11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0837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5477" y="1091550"/>
            <a:ext cx="9834913" cy="552943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F971CC-9BBF-809D-05C6-15E150EACAEF}"/>
              </a:ext>
            </a:extLst>
          </p:cNvPr>
          <p:cNvSpPr/>
          <p:nvPr/>
        </p:nvSpPr>
        <p:spPr>
          <a:xfrm flipV="1">
            <a:off x="9228407" y="1563311"/>
            <a:ext cx="1684946" cy="495003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08371" y="245468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or remove the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Columns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click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</a:t>
            </a:r>
          </a:p>
        </p:txBody>
      </p:sp>
    </p:spTree>
    <p:extLst>
      <p:ext uri="{BB962C8B-B14F-4D97-AF65-F5344CB8AC3E}">
        <p14:creationId xmlns:p14="http://schemas.microsoft.com/office/powerpoint/2010/main" val="2012323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562" y="906626"/>
            <a:ext cx="10492744" cy="589928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F971CC-9BBF-809D-05C6-15E150EACAEF}"/>
              </a:ext>
            </a:extLst>
          </p:cNvPr>
          <p:cNvSpPr/>
          <p:nvPr/>
        </p:nvSpPr>
        <p:spPr>
          <a:xfrm flipV="1">
            <a:off x="7755610" y="1754914"/>
            <a:ext cx="1696066" cy="145251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08371" y="245468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the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 Type 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 chart by clicking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 Chart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774377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562" y="906626"/>
            <a:ext cx="10492743" cy="589928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F971CC-9BBF-809D-05C6-15E150EACAEF}"/>
              </a:ext>
            </a:extLst>
          </p:cNvPr>
          <p:cNvSpPr/>
          <p:nvPr/>
        </p:nvSpPr>
        <p:spPr>
          <a:xfrm flipV="1">
            <a:off x="2241755" y="1246326"/>
            <a:ext cx="7919883" cy="5166845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08371" y="245468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Chart Type 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click on the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button. </a:t>
            </a:r>
          </a:p>
        </p:txBody>
      </p:sp>
    </p:spTree>
    <p:extLst>
      <p:ext uri="{BB962C8B-B14F-4D97-AF65-F5344CB8AC3E}">
        <p14:creationId xmlns:p14="http://schemas.microsoft.com/office/powerpoint/2010/main" val="849925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562" y="906626"/>
            <a:ext cx="10492743" cy="589928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F971CC-9BBF-809D-05C6-15E150EACAEF}"/>
              </a:ext>
            </a:extLst>
          </p:cNvPr>
          <p:cNvSpPr/>
          <p:nvPr/>
        </p:nvSpPr>
        <p:spPr>
          <a:xfrm flipV="1">
            <a:off x="7683910" y="2106977"/>
            <a:ext cx="1843548" cy="2389239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08371" y="245468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Query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by selecting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Value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Filter, Series, Limit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Offset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60659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563" y="906626"/>
            <a:ext cx="10492741" cy="589928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F971CC-9BBF-809D-05C6-15E150EACAEF}"/>
              </a:ext>
            </a:extLst>
          </p:cNvPr>
          <p:cNvSpPr/>
          <p:nvPr/>
        </p:nvSpPr>
        <p:spPr>
          <a:xfrm flipV="1">
            <a:off x="5345723" y="4881488"/>
            <a:ext cx="928468" cy="45016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61967" y="187992"/>
            <a:ext cx="7367337" cy="46403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Value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section, select the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column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aggregate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then enter the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Legend Value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choose the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Value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Finally, click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4663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9296" y="908163"/>
            <a:ext cx="10487274" cy="589621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08371" y="245468"/>
            <a:ext cx="7367337" cy="46403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Filters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section, choose the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Column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then the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Operator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enter the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 Value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Finally, click Save.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F5D918-F559-E25A-0B6F-74DD3B09E350}"/>
              </a:ext>
            </a:extLst>
          </p:cNvPr>
          <p:cNvSpPr/>
          <p:nvPr/>
        </p:nvSpPr>
        <p:spPr>
          <a:xfrm flipV="1">
            <a:off x="5345723" y="4726740"/>
            <a:ext cx="928468" cy="45016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404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563" y="906626"/>
            <a:ext cx="10492741" cy="589928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08371" y="245468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the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Series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Column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the data.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36C412-0E6D-C768-3271-84A4D55CB5F2}"/>
              </a:ext>
            </a:extLst>
          </p:cNvPr>
          <p:cNvSpPr/>
          <p:nvPr/>
        </p:nvSpPr>
        <p:spPr>
          <a:xfrm flipV="1">
            <a:off x="5345723" y="4290637"/>
            <a:ext cx="928468" cy="45016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270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564" y="906626"/>
            <a:ext cx="10492739" cy="589928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08371" y="245468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on the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 Query 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button to create a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the set query.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3AC6F0-D276-07D6-67FB-1A9D35148C22}"/>
              </a:ext>
            </a:extLst>
          </p:cNvPr>
          <p:cNvSpPr/>
          <p:nvPr/>
        </p:nvSpPr>
        <p:spPr>
          <a:xfrm flipV="1">
            <a:off x="4108371" y="3711952"/>
            <a:ext cx="928468" cy="45016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68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32" y="877441"/>
            <a:ext cx="10591407" cy="5957666"/>
          </a:xfrm>
          <a:prstGeom prst="rect">
            <a:avLst/>
          </a:prstGeom>
          <a:ln>
            <a:noFill/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250A5F5-CBD4-B65A-35F7-F83F25634E93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4C2AB6-B652-D2CD-CEA7-51FCE82838DD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LOGIN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41B0B3-B6D5-E995-42E6-2AE9A3D5A2A7}"/>
                </a:ext>
              </a:extLst>
            </p:cNvPr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b="1" dirty="0"/>
                <a:t>Login</a:t>
              </a:r>
              <a:r>
                <a:rPr lang="en-US" dirty="0"/>
                <a:t> using valid credentials to access the </a:t>
              </a:r>
              <a:r>
                <a:rPr lang="en-US" b="1" dirty="0"/>
                <a:t>Data dissemination </a:t>
              </a:r>
              <a:r>
                <a:rPr lang="en-US" dirty="0"/>
                <a:t>module.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71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564" y="906626"/>
            <a:ext cx="10492739" cy="589928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F971CC-9BBF-809D-05C6-15E150EACAEF}"/>
              </a:ext>
            </a:extLst>
          </p:cNvPr>
          <p:cNvSpPr/>
          <p:nvPr/>
        </p:nvSpPr>
        <p:spPr>
          <a:xfrm flipV="1">
            <a:off x="8425543" y="1328308"/>
            <a:ext cx="942392" cy="35626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08371" y="245468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on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Settings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change the appearance of the chart.</a:t>
            </a:r>
          </a:p>
        </p:txBody>
      </p:sp>
    </p:spTree>
    <p:extLst>
      <p:ext uri="{BB962C8B-B14F-4D97-AF65-F5344CB8AC3E}">
        <p14:creationId xmlns:p14="http://schemas.microsoft.com/office/powerpoint/2010/main" val="760630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564" y="906626"/>
            <a:ext cx="10492738" cy="5899284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F971CC-9BBF-809D-05C6-15E150EACAEF}"/>
              </a:ext>
            </a:extLst>
          </p:cNvPr>
          <p:cNvSpPr/>
          <p:nvPr/>
        </p:nvSpPr>
        <p:spPr>
          <a:xfrm flipV="1">
            <a:off x="7608002" y="1825246"/>
            <a:ext cx="1955876" cy="318285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08371" y="245468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Subtitle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the graph and format it accordingly.</a:t>
            </a:r>
          </a:p>
        </p:txBody>
      </p:sp>
    </p:spTree>
    <p:extLst>
      <p:ext uri="{BB962C8B-B14F-4D97-AF65-F5344CB8AC3E}">
        <p14:creationId xmlns:p14="http://schemas.microsoft.com/office/powerpoint/2010/main" val="2968294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564" y="906626"/>
            <a:ext cx="10492738" cy="5899284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F971CC-9BBF-809D-05C6-15E150EACAEF}"/>
              </a:ext>
            </a:extLst>
          </p:cNvPr>
          <p:cNvSpPr/>
          <p:nvPr/>
        </p:nvSpPr>
        <p:spPr>
          <a:xfrm flipV="1">
            <a:off x="7655984" y="2180491"/>
            <a:ext cx="1950098" cy="389675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08371" y="245468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Legend Position 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Sort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data with the help of the Options menu.</a:t>
            </a:r>
          </a:p>
        </p:txBody>
      </p:sp>
    </p:spTree>
    <p:extLst>
      <p:ext uri="{BB962C8B-B14F-4D97-AF65-F5344CB8AC3E}">
        <p14:creationId xmlns:p14="http://schemas.microsoft.com/office/powerpoint/2010/main" val="3400472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564" y="906626"/>
            <a:ext cx="10492738" cy="5899284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F971CC-9BBF-809D-05C6-15E150EACAEF}"/>
              </a:ext>
            </a:extLst>
          </p:cNvPr>
          <p:cNvSpPr/>
          <p:nvPr/>
        </p:nvSpPr>
        <p:spPr>
          <a:xfrm flipV="1">
            <a:off x="7613780" y="2521545"/>
            <a:ext cx="1903444" cy="2416215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08371" y="245468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 title to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X-axis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Format Title 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Axis Label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761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564" y="906626"/>
            <a:ext cx="10492738" cy="5899284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F971CC-9BBF-809D-05C6-15E150EACAEF}"/>
              </a:ext>
            </a:extLst>
          </p:cNvPr>
          <p:cNvSpPr/>
          <p:nvPr/>
        </p:nvSpPr>
        <p:spPr>
          <a:xfrm flipV="1">
            <a:off x="7688425" y="2909963"/>
            <a:ext cx="1772816" cy="2289505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ECE63A-AD73-3915-0556-C9829DF497D7}"/>
              </a:ext>
            </a:extLst>
          </p:cNvPr>
          <p:cNvSpPr txBox="1"/>
          <p:nvPr/>
        </p:nvSpPr>
        <p:spPr>
          <a:xfrm>
            <a:off x="4108371" y="245468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 title to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Y-axis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Format Title 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Axis Label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8710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564" y="906626"/>
            <a:ext cx="10492738" cy="5899284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F971CC-9BBF-809D-05C6-15E150EACAEF}"/>
              </a:ext>
            </a:extLst>
          </p:cNvPr>
          <p:cNvSpPr/>
          <p:nvPr/>
        </p:nvSpPr>
        <p:spPr>
          <a:xfrm flipV="1">
            <a:off x="6963508" y="1096295"/>
            <a:ext cx="492369" cy="58828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08371" y="245468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on the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 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button to save the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the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gallery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2401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477796"/>
            <a:chOff x="386195" y="231710"/>
            <a:chExt cx="11089513" cy="477796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GALLERY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464038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For </a:t>
              </a:r>
              <a:r>
                <a:rPr lang="en-US" b="1" dirty="0"/>
                <a:t>Existing Gallery</a:t>
              </a:r>
              <a:r>
                <a:rPr lang="en-US" dirty="0"/>
                <a:t>, select the </a:t>
              </a:r>
              <a:r>
                <a:rPr lang="en-US" b="1" dirty="0"/>
                <a:t>Gallery Name </a:t>
              </a:r>
              <a:r>
                <a:rPr lang="en-US" dirty="0"/>
                <a:t>and Enter the </a:t>
              </a:r>
              <a:r>
                <a:rPr lang="en-US" b="1" dirty="0"/>
                <a:t>name</a:t>
              </a:r>
              <a:r>
                <a:rPr lang="en-US" dirty="0"/>
                <a:t> of the chart, then click </a:t>
              </a:r>
              <a:r>
                <a:rPr lang="en-US" b="1" dirty="0"/>
                <a:t>Save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984" y="895057"/>
            <a:ext cx="10533900" cy="592242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F971CC-9BBF-809D-05C6-15E150EACAEF}"/>
              </a:ext>
            </a:extLst>
          </p:cNvPr>
          <p:cNvSpPr/>
          <p:nvPr/>
        </p:nvSpPr>
        <p:spPr>
          <a:xfrm flipV="1">
            <a:off x="6096000" y="4662869"/>
            <a:ext cx="965982" cy="424055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256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GALLERY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For </a:t>
              </a:r>
              <a:r>
                <a:rPr lang="en-US" b="1" dirty="0"/>
                <a:t>New Gallery</a:t>
              </a:r>
              <a:r>
                <a:rPr lang="en-US" dirty="0"/>
                <a:t>, enter the </a:t>
              </a:r>
              <a:r>
                <a:rPr lang="en-US" b="1" dirty="0"/>
                <a:t>gallery name </a:t>
              </a:r>
              <a:r>
                <a:rPr lang="en-US" dirty="0"/>
                <a:t>and the </a:t>
              </a:r>
              <a:r>
                <a:rPr lang="en-US" b="1" dirty="0"/>
                <a:t>name</a:t>
              </a:r>
              <a:r>
                <a:rPr lang="en-US" dirty="0"/>
                <a:t> of the chart, then click </a:t>
              </a:r>
              <a:r>
                <a:rPr lang="en-US" b="1" dirty="0"/>
                <a:t>Save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984" y="895057"/>
            <a:ext cx="10533899" cy="592242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F971CC-9BBF-809D-05C6-15E150EACAEF}"/>
              </a:ext>
            </a:extLst>
          </p:cNvPr>
          <p:cNvSpPr/>
          <p:nvPr/>
        </p:nvSpPr>
        <p:spPr>
          <a:xfrm flipV="1">
            <a:off x="6096000" y="4705073"/>
            <a:ext cx="965982" cy="424055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9359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565" y="906626"/>
            <a:ext cx="10492737" cy="5899284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F971CC-9BBF-809D-05C6-15E150EACAEF}"/>
              </a:ext>
            </a:extLst>
          </p:cNvPr>
          <p:cNvSpPr/>
          <p:nvPr/>
        </p:nvSpPr>
        <p:spPr>
          <a:xfrm flipV="1">
            <a:off x="6203852" y="1108345"/>
            <a:ext cx="1588187" cy="148011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08371" y="245468"/>
            <a:ext cx="7367337" cy="46403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on the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 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button to download the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 in JPEG, PNG or SVG 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format.</a:t>
            </a:r>
          </a:p>
        </p:txBody>
      </p:sp>
    </p:spTree>
    <p:extLst>
      <p:ext uri="{BB962C8B-B14F-4D97-AF65-F5344CB8AC3E}">
        <p14:creationId xmlns:p14="http://schemas.microsoft.com/office/powerpoint/2010/main" val="1281771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228292-DF72-B44E-ADB6-59968BEA1A10}"/>
              </a:ext>
            </a:extLst>
          </p:cNvPr>
          <p:cNvSpPr/>
          <p:nvPr/>
        </p:nvSpPr>
        <p:spPr>
          <a:xfrm>
            <a:off x="0" y="0"/>
            <a:ext cx="12192000" cy="6860892"/>
          </a:xfrm>
          <a:prstGeom prst="rect">
            <a:avLst/>
          </a:prstGeom>
          <a:gradFill flip="none" rotWithShape="1">
            <a:gsLst>
              <a:gs pos="72000">
                <a:srgbClr val="1A206D">
                  <a:alpha val="40000"/>
                </a:srgbClr>
              </a:gs>
              <a:gs pos="100000">
                <a:srgbClr val="1A206D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20039" y="4426226"/>
            <a:ext cx="6027752" cy="24381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60290" y="4956970"/>
            <a:ext cx="688437" cy="1323439"/>
            <a:chOff x="438077" y="4925043"/>
            <a:chExt cx="688437" cy="1323439"/>
          </a:xfrm>
        </p:grpSpPr>
        <p:sp>
          <p:nvSpPr>
            <p:cNvPr id="4" name="Rectangle 3"/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562795" y="5227366"/>
            <a:ext cx="4658062" cy="7694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400" b="1" spc="110" dirty="0">
                <a:solidFill>
                  <a:srgbClr val="1A20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GALLERY</a:t>
            </a:r>
          </a:p>
        </p:txBody>
      </p:sp>
    </p:spTree>
    <p:extLst>
      <p:ext uri="{BB962C8B-B14F-4D97-AF65-F5344CB8AC3E}">
        <p14:creationId xmlns:p14="http://schemas.microsoft.com/office/powerpoint/2010/main" val="411616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60" y="906382"/>
            <a:ext cx="10492748" cy="589977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F971CC-9BBF-809D-05C6-15E150EACAEF}"/>
              </a:ext>
            </a:extLst>
          </p:cNvPr>
          <p:cNvSpPr/>
          <p:nvPr/>
        </p:nvSpPr>
        <p:spPr>
          <a:xfrm flipV="1">
            <a:off x="5131837" y="3582954"/>
            <a:ext cx="2192694" cy="32657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DISSEMINATION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08371" y="245468"/>
            <a:ext cx="7367337" cy="477054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access published primary datasets, click on burger menu and select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Dissemination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6963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GALLERY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just">
                <a:lnSpc>
                  <a:spcPts val="1500"/>
                </a:lnSpc>
              </a:pPr>
              <a:r>
                <a:rPr lang="en-US" dirty="0"/>
                <a:t>Navigate </a:t>
              </a:r>
              <a:r>
                <a:rPr lang="en-US" b="1" dirty="0"/>
                <a:t>Gallery</a:t>
              </a:r>
              <a:r>
                <a:rPr lang="en-US" dirty="0"/>
                <a:t> from the </a:t>
              </a:r>
              <a:r>
                <a:rPr lang="en-US" b="1" dirty="0"/>
                <a:t>Data Dissemination </a:t>
              </a:r>
              <a:r>
                <a:rPr lang="en-US" dirty="0"/>
                <a:t>menu on top.</a:t>
              </a:r>
              <a:endPara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984" y="895057"/>
            <a:ext cx="10533900" cy="592242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7499663" y="1031978"/>
            <a:ext cx="1809632" cy="131732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587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GALLERY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984" y="895057"/>
            <a:ext cx="10533899" cy="592242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5992836" y="3826412"/>
            <a:ext cx="506437" cy="36576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F292C3-E67D-5E05-3917-166023A5A268}"/>
              </a:ext>
            </a:extLst>
          </p:cNvPr>
          <p:cNvSpPr txBox="1"/>
          <p:nvPr/>
        </p:nvSpPr>
        <p:spPr>
          <a:xfrm>
            <a:off x="4108371" y="245468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Gallery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from the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Dissemination 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Menu present in the burger menu. </a:t>
            </a:r>
          </a:p>
        </p:txBody>
      </p:sp>
    </p:spTree>
    <p:extLst>
      <p:ext uri="{BB962C8B-B14F-4D97-AF65-F5344CB8AC3E}">
        <p14:creationId xmlns:p14="http://schemas.microsoft.com/office/powerpoint/2010/main" val="19716922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GALLERY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just">
                <a:lnSpc>
                  <a:spcPts val="1500"/>
                </a:lnSpc>
              </a:pPr>
              <a:r>
                <a:rPr lang="en-US" dirty="0"/>
                <a:t>Click on </a:t>
              </a:r>
              <a:r>
                <a:rPr lang="en-US" b="1" dirty="0"/>
                <a:t>Plus</a:t>
              </a:r>
              <a:r>
                <a:rPr lang="en-US" dirty="0"/>
                <a:t> button to create a new </a:t>
              </a:r>
              <a:r>
                <a:rPr lang="en-US" b="1" dirty="0"/>
                <a:t>gallery</a:t>
              </a:r>
              <a:r>
                <a:rPr lang="en-US" dirty="0"/>
                <a:t>.</a:t>
              </a:r>
              <a:endPara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984" y="895057"/>
            <a:ext cx="10533900" cy="592242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10993898" y="1328307"/>
            <a:ext cx="481809" cy="46363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6977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477796"/>
            <a:chOff x="386195" y="231710"/>
            <a:chExt cx="11089513" cy="477796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GALLERY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464038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Click on the action dropdown to </a:t>
              </a:r>
              <a:r>
                <a:rPr lang="en-US" b="1" dirty="0"/>
                <a:t>View, Edit, Delete</a:t>
              </a:r>
              <a:r>
                <a:rPr lang="en-US" dirty="0"/>
                <a:t>, and </a:t>
              </a:r>
              <a:r>
                <a:rPr lang="en-US" b="1" dirty="0"/>
                <a:t>Publish/Unpublish </a:t>
              </a:r>
              <a:r>
                <a:rPr lang="en-US" dirty="0"/>
                <a:t>the selected gallery</a:t>
              </a:r>
              <a:endPara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985" y="895058"/>
            <a:ext cx="10533898" cy="592242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10030266" y="2005312"/>
            <a:ext cx="1245749" cy="165228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209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GALLERY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just">
                <a:lnSpc>
                  <a:spcPts val="1500"/>
                </a:lnSpc>
              </a:pPr>
              <a:endPara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985" y="895058"/>
            <a:ext cx="10533898" cy="592242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B63F3E-186B-932B-8C9C-46BA01660052}"/>
              </a:ext>
            </a:extLst>
          </p:cNvPr>
          <p:cNvSpPr txBox="1"/>
          <p:nvPr/>
        </p:nvSpPr>
        <p:spPr>
          <a:xfrm>
            <a:off x="4108371" y="245468"/>
            <a:ext cx="7367337" cy="46403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>
            <a:defPPr>
              <a:defRPr lang="en-US"/>
            </a:defPPr>
            <a:lvl1pPr algn="just">
              <a:lnSpc>
                <a:spcPts val="1500"/>
              </a:lnSpc>
              <a:defRPr sz="1200" spc="11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</a:t>
            </a:r>
            <a:r>
              <a:rPr lang="en-US" b="1" dirty="0"/>
              <a:t>View</a:t>
            </a:r>
            <a:r>
              <a:rPr lang="en-US" dirty="0"/>
              <a:t> to view charts for the selected gallery</a:t>
            </a:r>
            <a:r>
              <a:rPr lang="en-US" sz="10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1200" spc="11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029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GALLERY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986" y="895058"/>
            <a:ext cx="10533896" cy="592242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9917724" y="2461845"/>
            <a:ext cx="1284212" cy="133643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F653BC-38C8-3FEE-1CB4-C2653FA489DD}"/>
              </a:ext>
            </a:extLst>
          </p:cNvPr>
          <p:cNvSpPr txBox="1"/>
          <p:nvPr/>
        </p:nvSpPr>
        <p:spPr>
          <a:xfrm>
            <a:off x="4108371" y="245468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>
            <a:defPPr>
              <a:defRPr lang="en-US"/>
            </a:defPPr>
            <a:lvl1pPr algn="just">
              <a:lnSpc>
                <a:spcPts val="1500"/>
              </a:lnSpc>
              <a:defRPr sz="1200" spc="11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on the action dropdown to </a:t>
            </a:r>
            <a:r>
              <a:rPr lang="en-US" b="1" dirty="0"/>
              <a:t>View, Edit, </a:t>
            </a:r>
            <a:r>
              <a:rPr lang="en-US" dirty="0"/>
              <a:t>and </a:t>
            </a:r>
            <a:r>
              <a:rPr lang="en-US" b="1" dirty="0"/>
              <a:t>Delete</a:t>
            </a:r>
            <a:r>
              <a:rPr lang="en-US" dirty="0"/>
              <a:t> the chart.</a:t>
            </a:r>
            <a:endParaRPr lang="en-US" sz="1200" spc="11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8503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GALLERY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Click </a:t>
              </a:r>
              <a:r>
                <a:rPr lang="en-US" b="1" dirty="0"/>
                <a:t>View</a:t>
              </a:r>
              <a:r>
                <a:rPr lang="en-US" dirty="0"/>
                <a:t> to see the chart.</a:t>
              </a:r>
              <a:endPara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985" y="895058"/>
            <a:ext cx="10533897" cy="592242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2700997" y="1302794"/>
            <a:ext cx="7019777" cy="515399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36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477796"/>
            <a:chOff x="386195" y="231710"/>
            <a:chExt cx="11089513" cy="477796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GALLERY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464038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Click </a:t>
              </a:r>
              <a:r>
                <a:rPr lang="en-US" b="1" dirty="0"/>
                <a:t>edit</a:t>
              </a:r>
              <a:r>
                <a:rPr lang="en-US" dirty="0"/>
                <a:t> to make changes to the existing chart. Once the editing is done click </a:t>
              </a:r>
              <a:r>
                <a:rPr lang="en-US" b="1" dirty="0"/>
                <a:t>Save/Cancel</a:t>
              </a:r>
              <a:r>
                <a:rPr lang="en-US" dirty="0"/>
                <a:t>.</a:t>
              </a:r>
              <a:endPara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985" y="895058"/>
            <a:ext cx="10533896" cy="592242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8A94A51-2723-345D-A70B-DF9072B6BD22}"/>
              </a:ext>
            </a:extLst>
          </p:cNvPr>
          <p:cNvSpPr/>
          <p:nvPr/>
        </p:nvSpPr>
        <p:spPr>
          <a:xfrm flipV="1">
            <a:off x="3466264" y="6005144"/>
            <a:ext cx="1668443" cy="502619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4844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228292-DF72-B44E-ADB6-59968BEA1A10}"/>
              </a:ext>
            </a:extLst>
          </p:cNvPr>
          <p:cNvSpPr/>
          <p:nvPr/>
        </p:nvSpPr>
        <p:spPr>
          <a:xfrm>
            <a:off x="0" y="0"/>
            <a:ext cx="12192000" cy="6860892"/>
          </a:xfrm>
          <a:prstGeom prst="rect">
            <a:avLst/>
          </a:prstGeom>
          <a:gradFill flip="none" rotWithShape="1">
            <a:gsLst>
              <a:gs pos="72000">
                <a:srgbClr val="1A206D">
                  <a:alpha val="40000"/>
                </a:srgbClr>
              </a:gs>
              <a:gs pos="100000">
                <a:srgbClr val="1A206D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20039" y="4426226"/>
            <a:ext cx="6027752" cy="24381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60290" y="4956970"/>
            <a:ext cx="688437" cy="1323439"/>
            <a:chOff x="438077" y="4925043"/>
            <a:chExt cx="688437" cy="1323439"/>
          </a:xfrm>
        </p:grpSpPr>
        <p:sp>
          <p:nvSpPr>
            <p:cNvPr id="4" name="Rectangle 3"/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548727" y="5227366"/>
            <a:ext cx="4658062" cy="7694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400" b="1" spc="110" dirty="0">
                <a:solidFill>
                  <a:srgbClr val="1A20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401116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DASHBOARD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413" y="893612"/>
            <a:ext cx="10539043" cy="592531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F971CC-9BBF-809D-05C6-15E150EACAEF}"/>
              </a:ext>
            </a:extLst>
          </p:cNvPr>
          <p:cNvSpPr/>
          <p:nvPr/>
        </p:nvSpPr>
        <p:spPr>
          <a:xfrm flipV="1">
            <a:off x="7779434" y="965929"/>
            <a:ext cx="1392701" cy="136930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CCEE98-26EE-0BF1-2C55-81251A4E913A}"/>
              </a:ext>
            </a:extLst>
          </p:cNvPr>
          <p:cNvSpPr txBox="1"/>
          <p:nvPr/>
        </p:nvSpPr>
        <p:spPr>
          <a:xfrm>
            <a:off x="4108371" y="245468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>
            <a:defPPr>
              <a:defRPr lang="en-US"/>
            </a:defPPr>
            <a:lvl1pPr algn="just">
              <a:lnSpc>
                <a:spcPts val="1500"/>
              </a:lnSpc>
              <a:defRPr sz="1200" spc="11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just">
              <a:lnSpc>
                <a:spcPts val="1500"/>
              </a:lnSpc>
            </a:pPr>
            <a:r>
              <a:rPr lang="en-US" dirty="0"/>
              <a:t>Navigate the </a:t>
            </a:r>
            <a:r>
              <a:rPr lang="en-US" b="1" dirty="0"/>
              <a:t>Dashboard</a:t>
            </a:r>
            <a:r>
              <a:rPr lang="en-US" dirty="0"/>
              <a:t> from the </a:t>
            </a:r>
            <a:r>
              <a:rPr lang="en-US" b="1" dirty="0"/>
              <a:t>Data Dissemination </a:t>
            </a:r>
            <a:r>
              <a:rPr lang="en-US" dirty="0"/>
              <a:t>menu on top.</a:t>
            </a:r>
            <a:endParaRPr lang="en-US" sz="1200" spc="11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556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A54361D-C1AA-D143-9B2E-3F6B64A56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0" y="1"/>
            <a:ext cx="12176597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228292-DF72-B44E-ADB6-59968BEA1A10}"/>
              </a:ext>
            </a:extLst>
          </p:cNvPr>
          <p:cNvSpPr/>
          <p:nvPr/>
        </p:nvSpPr>
        <p:spPr>
          <a:xfrm>
            <a:off x="0" y="6633"/>
            <a:ext cx="12237156" cy="6860892"/>
          </a:xfrm>
          <a:prstGeom prst="rect">
            <a:avLst/>
          </a:prstGeom>
          <a:gradFill flip="none" rotWithShape="1">
            <a:gsLst>
              <a:gs pos="72000">
                <a:srgbClr val="1A206D">
                  <a:alpha val="40000"/>
                </a:srgbClr>
              </a:gs>
              <a:gs pos="100000">
                <a:srgbClr val="1A206D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3888" y="-15593"/>
            <a:ext cx="6321779" cy="6873592"/>
            <a:chOff x="332413" y="4307230"/>
            <a:chExt cx="5632027" cy="2491317"/>
          </a:xfrm>
        </p:grpSpPr>
        <p:sp>
          <p:nvSpPr>
            <p:cNvPr id="13" name="Rectangle 12"/>
            <p:cNvSpPr/>
            <p:nvPr/>
          </p:nvSpPr>
          <p:spPr>
            <a:xfrm>
              <a:off x="332414" y="4307230"/>
              <a:ext cx="5632026" cy="2491317"/>
            </a:xfrm>
            <a:prstGeom prst="rect">
              <a:avLst/>
            </a:prstGeom>
            <a:solidFill>
              <a:schemeClr val="bg1">
                <a:alpha val="9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2413" y="4430048"/>
              <a:ext cx="5320681" cy="715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sz="2400" b="1" spc="300" dirty="0">
                  <a:solidFill>
                    <a:srgbClr val="00206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DATA DISSEMINATION</a:t>
              </a:r>
              <a:endParaRPr lang="en-US" sz="2400" b="1" spc="110" dirty="0">
                <a:solidFill>
                  <a:srgbClr val="1A206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747713" lvl="1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000" b="1" spc="110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Visualization</a:t>
              </a:r>
            </a:p>
            <a:p>
              <a:pPr marL="747713" lvl="1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000" b="1" spc="110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Gallery</a:t>
              </a:r>
            </a:p>
            <a:p>
              <a:pPr marL="747713" lvl="1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000" b="1" spc="110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Dashboard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6461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DASHBOARD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9133" y="894577"/>
            <a:ext cx="10539041" cy="592531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F971CC-9BBF-809D-05C6-15E150EACAEF}"/>
              </a:ext>
            </a:extLst>
          </p:cNvPr>
          <p:cNvSpPr/>
          <p:nvPr/>
        </p:nvSpPr>
        <p:spPr>
          <a:xfrm flipV="1">
            <a:off x="6597748" y="3826411"/>
            <a:ext cx="745587" cy="29542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5AA5A4-F530-107F-EDA3-EB8FBB39B05C}"/>
              </a:ext>
            </a:extLst>
          </p:cNvPr>
          <p:cNvSpPr txBox="1"/>
          <p:nvPr/>
        </p:nvSpPr>
        <p:spPr>
          <a:xfrm>
            <a:off x="4108371" y="245468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Dashboard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from the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Dissemination 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Menu present in the burger menu. </a:t>
            </a:r>
          </a:p>
        </p:txBody>
      </p:sp>
    </p:spTree>
    <p:extLst>
      <p:ext uri="{BB962C8B-B14F-4D97-AF65-F5344CB8AC3E}">
        <p14:creationId xmlns:p14="http://schemas.microsoft.com/office/powerpoint/2010/main" val="38696483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DASHBOARD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Click on </a:t>
              </a:r>
              <a:r>
                <a:rPr lang="en-US" b="1" dirty="0"/>
                <a:t>Plus</a:t>
              </a:r>
              <a:r>
                <a:rPr lang="en-US" dirty="0"/>
                <a:t> button to create a New </a:t>
              </a:r>
              <a:r>
                <a:rPr lang="en-US" b="1" dirty="0"/>
                <a:t>Dashboard</a:t>
              </a:r>
              <a:r>
                <a:rPr lang="en-US" dirty="0"/>
                <a:t>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413" y="893612"/>
            <a:ext cx="10539043" cy="592531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F971CC-9BBF-809D-05C6-15E150EACAEF}"/>
              </a:ext>
            </a:extLst>
          </p:cNvPr>
          <p:cNvSpPr/>
          <p:nvPr/>
        </p:nvSpPr>
        <p:spPr>
          <a:xfrm flipV="1">
            <a:off x="10983348" y="1334272"/>
            <a:ext cx="483176" cy="402075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3493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DASHBOARD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just">
                <a:lnSpc>
                  <a:spcPts val="1500"/>
                </a:lnSpc>
              </a:pPr>
              <a:r>
                <a:rPr lang="en-US" dirty="0"/>
                <a:t>Give a </a:t>
              </a:r>
              <a:r>
                <a:rPr lang="en-US" b="1" dirty="0"/>
                <a:t>name</a:t>
              </a:r>
              <a:r>
                <a:rPr lang="en-US" dirty="0"/>
                <a:t> to the dashboard and save it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413" y="893612"/>
            <a:ext cx="10539043" cy="592531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4108371" y="2912012"/>
            <a:ext cx="4177500" cy="185341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045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477796"/>
            <a:chOff x="386195" y="231710"/>
            <a:chExt cx="11089513" cy="477796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DASHBOARD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464038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Click on the action dropdown to </a:t>
              </a:r>
              <a:r>
                <a:rPr lang="en-US" b="1" dirty="0"/>
                <a:t>View, Edit, Publish/Unpublish, Edit Name</a:t>
              </a:r>
              <a:r>
                <a:rPr lang="en-US" dirty="0"/>
                <a:t>, and </a:t>
              </a:r>
              <a:r>
                <a:rPr lang="en-US" b="1" dirty="0"/>
                <a:t>Delete</a:t>
              </a:r>
              <a:r>
                <a:rPr lang="en-US" dirty="0"/>
                <a:t> the dashboard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413" y="893612"/>
            <a:ext cx="10539043" cy="592531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10002128" y="1976453"/>
            <a:ext cx="1276459" cy="156156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772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DASHBOARD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just">
                <a:lnSpc>
                  <a:spcPts val="1500"/>
                </a:lnSpc>
              </a:pPr>
              <a:r>
                <a:rPr lang="en-US" dirty="0"/>
                <a:t>Click </a:t>
              </a:r>
              <a:r>
                <a:rPr lang="en-US" b="1" dirty="0"/>
                <a:t>View</a:t>
              </a:r>
              <a:r>
                <a:rPr lang="en-US" dirty="0"/>
                <a:t> to view sections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US" dirty="0"/>
                <a:t>Then 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on the </a:t>
              </a:r>
              <a:r>
                <a:rPr lang="en-US" sz="12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plus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button to create a new </a:t>
              </a:r>
              <a:r>
                <a:rPr lang="en-US" sz="12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section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413" y="893612"/>
            <a:ext cx="10539043" cy="592531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10895426" y="1765030"/>
            <a:ext cx="483176" cy="401393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049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DASHBOARD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just">
                <a:lnSpc>
                  <a:spcPts val="1500"/>
                </a:lnSpc>
              </a:pPr>
              <a:r>
                <a:rPr lang="en-US" dirty="0"/>
                <a:t>Enter the </a:t>
              </a:r>
              <a:r>
                <a:rPr lang="en-US" b="1" dirty="0"/>
                <a:t>name</a:t>
              </a:r>
              <a:r>
                <a:rPr lang="en-US" dirty="0"/>
                <a:t> and click on </a:t>
              </a:r>
              <a:r>
                <a:rPr lang="en-US" b="1" dirty="0"/>
                <a:t>save</a:t>
              </a:r>
              <a:r>
                <a:rPr lang="en-US" dirty="0"/>
                <a:t> to create a section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413" y="893612"/>
            <a:ext cx="10539041" cy="592531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4108371" y="2827606"/>
            <a:ext cx="4149364" cy="209608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576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477796"/>
            <a:chOff x="386195" y="231710"/>
            <a:chExt cx="11089513" cy="477796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DASHBOARD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464038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Click on the action dropdown option to </a:t>
              </a:r>
              <a:r>
                <a:rPr lang="en-US" b="1" dirty="0"/>
                <a:t>View, Edit Name, Edit Sequence,</a:t>
              </a:r>
              <a:r>
                <a:rPr lang="en-US" dirty="0"/>
                <a:t> and </a:t>
              </a:r>
              <a:r>
                <a:rPr lang="en-US" b="1" dirty="0"/>
                <a:t>Dele</a:t>
              </a:r>
              <a:r>
                <a:rPr lang="en-US" dirty="0"/>
                <a:t>te the section.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414" y="893612"/>
            <a:ext cx="10539041" cy="592531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F971CC-9BBF-809D-05C6-15E150EACAEF}"/>
              </a:ext>
            </a:extLst>
          </p:cNvPr>
          <p:cNvSpPr/>
          <p:nvPr/>
        </p:nvSpPr>
        <p:spPr>
          <a:xfrm flipV="1">
            <a:off x="9945386" y="2496711"/>
            <a:ext cx="1333200" cy="123200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83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DASHBOARD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just">
                <a:lnSpc>
                  <a:spcPts val="1500"/>
                </a:lnSpc>
              </a:pP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Select the </a:t>
              </a:r>
              <a:r>
                <a:rPr lang="en-US" sz="12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visualization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from the gallery folder.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414" y="893612"/>
            <a:ext cx="10539041" cy="592531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9351606" y="1975004"/>
            <a:ext cx="2025640" cy="293462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18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DASHBOARD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just">
                <a:lnSpc>
                  <a:spcPts val="1500"/>
                </a:lnSpc>
              </a:pP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Drag and drop the </a:t>
              </a:r>
              <a:r>
                <a:rPr lang="en-US" sz="12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visualization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on the grey space.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413" y="893612"/>
            <a:ext cx="10539041" cy="592531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9311054" y="2147698"/>
            <a:ext cx="2141400" cy="174316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25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DASHBOARD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just">
                <a:lnSpc>
                  <a:spcPts val="1500"/>
                </a:lnSpc>
              </a:pPr>
              <a:r>
                <a:rPr lang="en-US" dirty="0"/>
                <a:t>Drag and drop a </a:t>
              </a:r>
              <a:r>
                <a:rPr lang="en-US" b="1" dirty="0"/>
                <a:t>text box </a:t>
              </a:r>
              <a:r>
                <a:rPr lang="en-US" dirty="0"/>
                <a:t>if required from the add textbox option in the elements menu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413" y="893612"/>
            <a:ext cx="10539041" cy="592531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9317902" y="1976453"/>
            <a:ext cx="1960685" cy="92149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122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228292-DF72-B44E-ADB6-59968BEA1A10}"/>
              </a:ext>
            </a:extLst>
          </p:cNvPr>
          <p:cNvSpPr/>
          <p:nvPr/>
        </p:nvSpPr>
        <p:spPr>
          <a:xfrm>
            <a:off x="0" y="0"/>
            <a:ext cx="12192000" cy="6860892"/>
          </a:xfrm>
          <a:prstGeom prst="rect">
            <a:avLst/>
          </a:prstGeom>
          <a:gradFill flip="none" rotWithShape="1">
            <a:gsLst>
              <a:gs pos="72000">
                <a:srgbClr val="1A206D">
                  <a:alpha val="40000"/>
                </a:srgbClr>
              </a:gs>
              <a:gs pos="100000">
                <a:srgbClr val="1A206D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20040" y="4348066"/>
            <a:ext cx="5952066" cy="2516284"/>
            <a:chOff x="320040" y="4284566"/>
            <a:chExt cx="5952066" cy="2516284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" name="Rectangle 8"/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48727" y="5163866"/>
              <a:ext cx="4658062" cy="76944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4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VISUALIZATION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60290" y="4956970"/>
            <a:ext cx="688437" cy="1323439"/>
            <a:chOff x="438077" y="4925043"/>
            <a:chExt cx="688437" cy="1323439"/>
          </a:xfrm>
        </p:grpSpPr>
        <p:sp>
          <p:nvSpPr>
            <p:cNvPr id="4" name="Rectangle 3"/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1680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490812"/>
            <a:chOff x="386195" y="231710"/>
            <a:chExt cx="11089513" cy="490812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DASHBOARD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477054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just">
                <a:lnSpc>
                  <a:spcPts val="1500"/>
                </a:lnSpc>
              </a:pP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 </a:t>
              </a:r>
              <a:r>
                <a:rPr lang="en-US" sz="12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 Text 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pop-up will appear, type the text required and format it accordingly. Click on the </a:t>
              </a:r>
              <a:r>
                <a:rPr lang="en-US" sz="12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Save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button to add the text. 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413" y="893612"/>
            <a:ext cx="10539041" cy="592531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5711482" y="4895554"/>
            <a:ext cx="956603" cy="37983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59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490812"/>
            <a:chOff x="386195" y="231710"/>
            <a:chExt cx="11089513" cy="490812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DASHBOARD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477054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Drag and drop a </a:t>
              </a:r>
              <a:r>
                <a:rPr lang="en-US" b="1" dirty="0"/>
                <a:t>image</a:t>
              </a:r>
              <a:r>
                <a:rPr lang="en-US" dirty="0"/>
                <a:t> if required from image option in elements menu. (Select and upload the image if it not present)</a:t>
              </a:r>
              <a:endPara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413" y="893612"/>
            <a:ext cx="10539041" cy="592531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9306022" y="2284644"/>
            <a:ext cx="2033889" cy="304701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795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DASHBOARD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With the help of this </a:t>
              </a:r>
              <a:r>
                <a:rPr lang="en-US" sz="12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fill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button , you can change the background color.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414" y="893612"/>
            <a:ext cx="10539039" cy="592531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8833001" y="1932803"/>
            <a:ext cx="402442" cy="39524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1689604" y="1740848"/>
            <a:ext cx="311444" cy="31267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601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DASHBOARD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on </a:t>
              </a:r>
              <a:r>
                <a:rPr lang="en-US" sz="12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Save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 save the sections.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414" y="893612"/>
            <a:ext cx="10539039" cy="592531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10536694" y="1301175"/>
            <a:ext cx="915759" cy="39524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159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DASHBOARD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Click on publish to </a:t>
              </a:r>
              <a:r>
                <a:rPr lang="en-US" b="1" dirty="0"/>
                <a:t>Publish</a:t>
              </a:r>
              <a:r>
                <a:rPr lang="en-US" dirty="0"/>
                <a:t> the dashboard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416" y="893613"/>
            <a:ext cx="10539036" cy="5925314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10353822" y="1301175"/>
            <a:ext cx="1052911" cy="39524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421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DASHBOARD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dashboard is </a:t>
              </a:r>
              <a:r>
                <a:rPr lang="en-US" sz="12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Published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now.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416" y="893613"/>
            <a:ext cx="10539036" cy="5925314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6977575" y="1976453"/>
            <a:ext cx="886265" cy="37285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669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428" y="2652809"/>
            <a:ext cx="2857143" cy="1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6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560" y="906626"/>
            <a:ext cx="10492748" cy="589929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F971CC-9BBF-809D-05C6-15E150EACAEF}"/>
              </a:ext>
            </a:extLst>
          </p:cNvPr>
          <p:cNvSpPr/>
          <p:nvPr/>
        </p:nvSpPr>
        <p:spPr>
          <a:xfrm flipV="1">
            <a:off x="5064369" y="3826411"/>
            <a:ext cx="815926" cy="30949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08371" y="245468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from the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Dissemination 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Menu. </a:t>
            </a:r>
          </a:p>
        </p:txBody>
      </p:sp>
    </p:spTree>
    <p:extLst>
      <p:ext uri="{BB962C8B-B14F-4D97-AF65-F5344CB8AC3E}">
        <p14:creationId xmlns:p14="http://schemas.microsoft.com/office/powerpoint/2010/main" val="3843066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560" y="906626"/>
            <a:ext cx="10492748" cy="589929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F971CC-9BBF-809D-05C6-15E150EACAEF}"/>
              </a:ext>
            </a:extLst>
          </p:cNvPr>
          <p:cNvSpPr/>
          <p:nvPr/>
        </p:nvSpPr>
        <p:spPr>
          <a:xfrm flipV="1">
            <a:off x="2315498" y="1485776"/>
            <a:ext cx="7742902" cy="470252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08371" y="245468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one of the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Subtopic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11994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560" y="906626"/>
            <a:ext cx="10492748" cy="589929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F971CC-9BBF-809D-05C6-15E150EACAEF}"/>
              </a:ext>
            </a:extLst>
          </p:cNvPr>
          <p:cNvSpPr/>
          <p:nvPr/>
        </p:nvSpPr>
        <p:spPr>
          <a:xfrm flipV="1">
            <a:off x="9571702" y="1684575"/>
            <a:ext cx="1857606" cy="4865513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08371" y="245468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widget, browse the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file 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select the selected data file(s)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columns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21468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561" y="906626"/>
            <a:ext cx="10492746" cy="589928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F971CC-9BBF-809D-05C6-15E150EACAEF}"/>
              </a:ext>
            </a:extLst>
          </p:cNvPr>
          <p:cNvSpPr/>
          <p:nvPr/>
        </p:nvSpPr>
        <p:spPr>
          <a:xfrm flipV="1">
            <a:off x="9571702" y="2556694"/>
            <a:ext cx="1857606" cy="39820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08371" y="245468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on the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 Data 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button to view the column List and data in a tabular view.</a:t>
            </a:r>
          </a:p>
        </p:txBody>
      </p:sp>
    </p:spTree>
    <p:extLst>
      <p:ext uri="{BB962C8B-B14F-4D97-AF65-F5344CB8AC3E}">
        <p14:creationId xmlns:p14="http://schemas.microsoft.com/office/powerpoint/2010/main" val="1972381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3768</TotalTime>
  <Words>763</Words>
  <Application>Microsoft Office PowerPoint</Application>
  <PresentationFormat>Widescreen</PresentationFormat>
  <Paragraphs>113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Arial Black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swati singh</dc:creator>
  <cp:lastModifiedBy>shashvindu jha</cp:lastModifiedBy>
  <cp:revision>77</cp:revision>
  <dcterms:created xsi:type="dcterms:W3CDTF">2021-10-29T10:02:59Z</dcterms:created>
  <dcterms:modified xsi:type="dcterms:W3CDTF">2024-09-17T13:20:28Z</dcterms:modified>
</cp:coreProperties>
</file>